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58" r:id="rId4"/>
    <p:sldId id="261" r:id="rId5"/>
    <p:sldId id="263" r:id="rId6"/>
    <p:sldId id="260" r:id="rId7"/>
    <p:sldId id="262" r:id="rId8"/>
    <p:sldId id="264" r:id="rId9"/>
    <p:sldId id="265" r:id="rId10"/>
    <p:sldId id="267" r:id="rId11"/>
    <p:sldId id="266" r:id="rId12"/>
    <p:sldId id="268" r:id="rId1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678" autoAdjust="0"/>
  </p:normalViewPr>
  <p:slideViewPr>
    <p:cSldViewPr>
      <p:cViewPr varScale="1">
        <p:scale>
          <a:sx n="67" d="100"/>
          <a:sy n="67" d="100"/>
        </p:scale>
        <p:origin x="-1258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BB2DE7-3F2E-4949-BB66-D00B69EF74F4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6517A-EE28-4750-94C4-86A928CE71B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PS/2_(%D0%BF%D0%BE%D1%80%D1%82)" TargetMode="External"/><Relationship Id="rId13" Type="http://schemas.openxmlformats.org/officeDocument/2006/relationships/hyperlink" Target="https://ru.wikipedia.org/wiki/ISA" TargetMode="External"/><Relationship Id="rId18" Type="http://schemas.openxmlformats.org/officeDocument/2006/relationships/hyperlink" Target="https://ru.wikipedia.org/wiki/%D0%A7%D0%B8%D0%BF%D1%81%D0%B5%D1%82" TargetMode="External"/><Relationship Id="rId3" Type="http://schemas.openxmlformats.org/officeDocument/2006/relationships/hyperlink" Target="https://ru.wikipedia.org/wiki/%D0%9D%D0%93%D0%9C%D0%94" TargetMode="External"/><Relationship Id="rId7" Type="http://schemas.openxmlformats.org/officeDocument/2006/relationships/hyperlink" Target="https://ru.wikipedia.org/wiki/COM-%D0%BF%D0%BE%D1%80%D1%82" TargetMode="External"/><Relationship Id="rId12" Type="http://schemas.openxmlformats.org/officeDocument/2006/relationships/hyperlink" Target="https://ru.wikipedia.org/wiki/%D0%A8%D0%B8%D0%BD%D0%B0_(%D0%BA%D0%BE%D0%BC%D0%BF%D1%8C%D1%8E%D1%82%D0%B5%D1%80)" TargetMode="External"/><Relationship Id="rId17" Type="http://schemas.openxmlformats.org/officeDocument/2006/relationships/hyperlink" Target="https://ru.wikipedia.org/wiki/%D0%AE%D0%B6%D0%BD%D1%8B%D0%B9_%D0%BC%D0%BE%D1%81%D1%82_(%D0%BA%D0%BE%D0%BC%D0%BF%D1%8C%D1%8E%D1%82%D0%B5%D1%80)" TargetMode="External"/><Relationship Id="rId2" Type="http://schemas.openxmlformats.org/officeDocument/2006/relationships/slide" Target="../slides/slide3.xml"/><Relationship Id="rId16" Type="http://schemas.openxmlformats.org/officeDocument/2006/relationships/hyperlink" Target="https://ru.wikipedia.org/wiki/LPC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ru.wikipedia.org/wiki/LPT" TargetMode="External"/><Relationship Id="rId11" Type="http://schemas.openxmlformats.org/officeDocument/2006/relationships/hyperlink" Target="https://ru.wikipedia.org/wiki/Infrared_Data_Association" TargetMode="External"/><Relationship Id="rId5" Type="http://schemas.openxmlformats.org/officeDocument/2006/relationships/hyperlink" Target="https://ru.wikipedia.org/wiki/%D0%90%D0%BF%D0%BF%D0%B0%D1%80%D0%B0%D1%82%D0%BD%D1%8B%D0%B9_%D0%BF%D0%BE%D1%80%D1%82" TargetMode="External"/><Relationship Id="rId15" Type="http://schemas.openxmlformats.org/officeDocument/2006/relationships/hyperlink" Target="https://ru.wikipedia.org/wiki/PCI" TargetMode="External"/><Relationship Id="rId10" Type="http://schemas.openxmlformats.org/officeDocument/2006/relationships/hyperlink" Target="https://ru.wikipedia.org/wiki/%D0%94%D0%B6%D0%BE%D0%B9%D1%81%D1%82%D0%B8%D0%BA" TargetMode="External"/><Relationship Id="rId4" Type="http://schemas.openxmlformats.org/officeDocument/2006/relationships/hyperlink" Target="https://ru.wikipedia.org/wiki/IEEE_1284" TargetMode="External"/><Relationship Id="rId9" Type="http://schemas.openxmlformats.org/officeDocument/2006/relationships/hyperlink" Target="https://ru.wikipedia.org/wiki/MIDI" TargetMode="External"/><Relationship Id="rId14" Type="http://schemas.openxmlformats.org/officeDocument/2006/relationships/hyperlink" Target="https://ru.wikipedia.org/wiki/VESA_Local_Bus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itchFamily="34" charset="0"/>
              <a:buNone/>
            </a:pP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Северный</a:t>
            </a:r>
            <a:r>
              <a:rPr lang="ru-RU" sz="12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мост</a:t>
            </a:r>
            <a:endParaRPr lang="en-US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buFont typeface="Arial" pitchFamily="34" charset="0"/>
              <a:buChar char="•"/>
            </a:pP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процессоров с 800Мгерцовой шиной (кроме того есть поддержка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процессоровс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533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Мгерц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шиной).</a:t>
            </a:r>
          </a:p>
          <a:p>
            <a:pPr>
              <a:buFont typeface="Arial" pitchFamily="34" charset="0"/>
              <a:buChar char="•"/>
            </a:pP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Двухканальный контроллер памяти с поддержкой DDR266, DDR333 и DDR400</a:t>
            </a:r>
          </a:p>
          <a:p>
            <a:pPr>
              <a:buFont typeface="Arial" pitchFamily="34" charset="0"/>
              <a:buChar char="•"/>
            </a:pP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шин AGP4X 8X</a:t>
            </a:r>
          </a:p>
          <a:p>
            <a:pPr>
              <a:buFont typeface="Arial" pitchFamily="34" charset="0"/>
              <a:buChar char="•"/>
            </a:pP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шины CSA</a:t>
            </a:r>
          </a:p>
          <a:p>
            <a:pPr>
              <a:buFont typeface="Arial" pitchFamily="34" charset="0"/>
              <a:buChar char="•"/>
            </a:pP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технологии PAT</a:t>
            </a:r>
          </a:p>
          <a:p>
            <a:endParaRPr lang="ru-RU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Южный мост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USB2.0 - 8 портов (у ICH4 - 6 портов).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интерфейса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SerialATA</a:t>
            </a:r>
            <a:endParaRPr lang="ru-RU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RAID массивов (*)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Все функции ICH4 (6 канальный звук, сеть, поддержка PCI и ATA100).</a:t>
            </a:r>
          </a:p>
          <a:p>
            <a:endParaRPr lang="en-US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поддержка в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чипсете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i875P новой шины под названием CSA (которое расшифровывается как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Communication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Streaming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Architecture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 Она предназначена для подключения высокоскоростных сетевых чипов, таких как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Gigabit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Ethernet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Вообще установка чипов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Gigabit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Ethernet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 материнские платы (как для процессоров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Intel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так и для AMD) встречается довольно часто (это своего рода признак </a:t>
            </a:r>
            <a:r>
              <a:rPr lang="ru-RU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high-end</a:t>
            </a:r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платы). Но все эти платы имеют существенный недостаток: сетевой чип подключается к шине PCI. В результате высокая пропускная способность сети (теоретически - 1000Мбитс) ограничена шиной PCI с пропускной способностью 133Мбайтс, на которой сидят еще ATA100, звук и т.п.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Так вот, теперь появляется возможность подключить сетевой чип к отдельной шине (с пропускной способностью = 266Мбайтс). И таким образом разгрузить шину PCI и увеличить скорость сети.</a:t>
            </a:r>
            <a:endParaRPr lang="en-US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dirty="0" err="1" smtClean="0"/>
              <a:t>Super</a:t>
            </a:r>
            <a:r>
              <a:rPr lang="ru-RU" dirty="0" smtClean="0"/>
              <a:t> I/O </a:t>
            </a:r>
            <a:r>
              <a:rPr lang="en-US" dirty="0" smtClean="0"/>
              <a:t> </a:t>
            </a:r>
            <a:r>
              <a:rPr lang="ru-RU" dirty="0" smtClean="0"/>
              <a:t>содержит</a:t>
            </a:r>
            <a:r>
              <a:rPr lang="en-US" dirty="0" smtClean="0"/>
              <a:t>:</a:t>
            </a:r>
            <a:endParaRPr lang="en-US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контроллер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НГМД"/>
              </a:rPr>
              <a:t>дисковода гибких дисков (</a:t>
            </a:r>
            <a:r>
              <a:rPr lang="ru-RU" sz="1200" u="none" strike="noStrike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НГМД"/>
              </a:rPr>
              <a:t>floppy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НГМД"/>
              </a:rPr>
              <a:t>)</a:t>
            </a:r>
            <a:r>
              <a:rPr lang="ru-RU" dirty="0" smtClean="0"/>
              <a:t>;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контроллер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4" tooltip="IEEE 1284"/>
              </a:rPr>
              <a:t>параллельного</a:t>
            </a:r>
            <a:r>
              <a:rPr lang="ru-RU" dirty="0" smtClean="0"/>
              <a:t>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5" tooltip="Аппаратный порт"/>
              </a:rPr>
              <a:t>порта</a:t>
            </a:r>
            <a:r>
              <a:rPr lang="ru-RU" dirty="0" smtClean="0"/>
              <a:t> (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6" tooltip="LPT"/>
              </a:rPr>
              <a:t>LPT</a:t>
            </a:r>
            <a:r>
              <a:rPr lang="ru-RU" dirty="0" smtClean="0"/>
              <a:t>-порт);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контроллер последовательных (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7" tooltip="COM-порт"/>
              </a:rPr>
              <a:t>COM</a:t>
            </a:r>
            <a:r>
              <a:rPr lang="ru-RU" dirty="0" smtClean="0"/>
              <a:t>) портов и портов клавиатуры и мыши (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8" tooltip="PS/2 (порт)"/>
              </a:rPr>
              <a:t>PS/2</a:t>
            </a:r>
            <a:r>
              <a:rPr lang="ru-RU" dirty="0" smtClean="0"/>
              <a:t>).</a:t>
            </a:r>
          </a:p>
          <a:p>
            <a:r>
              <a:rPr lang="ru-RU" dirty="0" err="1" smtClean="0"/>
              <a:t>Super</a:t>
            </a:r>
            <a:r>
              <a:rPr lang="ru-RU" dirty="0" smtClean="0"/>
              <a:t> I/O также может включать в себя и другие интерфейсы, такие как игровой (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9" tooltip="MIDI"/>
              </a:rPr>
              <a:t>MIDI</a:t>
            </a:r>
            <a:r>
              <a:rPr lang="ru-RU" dirty="0" smtClean="0"/>
              <a:t> или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10" tooltip="Джойстик"/>
              </a:rPr>
              <a:t>джойстик</a:t>
            </a:r>
            <a:r>
              <a:rPr lang="ru-RU" dirty="0" smtClean="0"/>
              <a:t>) или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11" tooltip="Infrared Data Association"/>
              </a:rPr>
              <a:t>инфракрасный</a:t>
            </a:r>
            <a:r>
              <a:rPr lang="ru-RU" dirty="0" smtClean="0"/>
              <a:t> порты.</a:t>
            </a:r>
          </a:p>
          <a:p>
            <a:r>
              <a:rPr lang="ru-RU" dirty="0" smtClean="0"/>
              <a:t>Изначально </a:t>
            </a:r>
            <a:r>
              <a:rPr lang="ru-RU" dirty="0" err="1" smtClean="0"/>
              <a:t>Super</a:t>
            </a:r>
            <a:r>
              <a:rPr lang="ru-RU" dirty="0" smtClean="0"/>
              <a:t> I/O связывались через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12" tooltip="Шина (компьютер)"/>
              </a:rPr>
              <a:t>шину</a:t>
            </a:r>
            <a:r>
              <a:rPr lang="ru-RU" dirty="0" smtClean="0"/>
              <a:t>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13" tooltip="ISA"/>
              </a:rPr>
              <a:t>ISA</a:t>
            </a:r>
            <a:r>
              <a:rPr lang="ru-RU" dirty="0" smtClean="0"/>
              <a:t>. Одновременно с развитием IBM PC-совместимых компьютеров происходило смещение </a:t>
            </a:r>
            <a:r>
              <a:rPr lang="ru-RU" dirty="0" err="1" smtClean="0"/>
              <a:t>Super</a:t>
            </a:r>
            <a:r>
              <a:rPr lang="ru-RU" dirty="0" smtClean="0"/>
              <a:t> I/O, сперва на шины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14" tooltip="VESA Local Bus"/>
              </a:rPr>
              <a:t>VLB</a:t>
            </a:r>
            <a:r>
              <a:rPr lang="ru-RU" dirty="0" smtClean="0"/>
              <a:t>, затем стала использоваться шина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15" tooltip="PCI"/>
              </a:rPr>
              <a:t>PCI</a:t>
            </a:r>
            <a:r>
              <a:rPr lang="ru-RU" dirty="0" smtClean="0"/>
              <a:t>. Современные </a:t>
            </a:r>
            <a:r>
              <a:rPr lang="ru-RU" dirty="0" err="1" smtClean="0"/>
              <a:t>Super</a:t>
            </a:r>
            <a:r>
              <a:rPr lang="ru-RU" dirty="0" smtClean="0"/>
              <a:t> I/O используют шину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16" tooltip="LPC"/>
              </a:rPr>
              <a:t>LPC</a:t>
            </a:r>
            <a:r>
              <a:rPr lang="ru-RU" dirty="0" smtClean="0"/>
              <a:t> (интерфейс которой предоставляет </a:t>
            </a:r>
            <a:r>
              <a:rPr lang="ru-RU" sz="1200" u="none" strike="noStrike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17" tooltip="Южный мост (компьютер)"/>
              </a:rPr>
              <a:t>южный мост материнской платы</a:t>
            </a:r>
            <a:r>
              <a:rPr lang="ru-RU" dirty="0" smtClean="0"/>
              <a:t>) и часто реализованы в составе </a:t>
            </a:r>
            <a:r>
              <a:rPr lang="ru-RU" sz="1200" u="none" strike="noStrike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18" tooltip="Чипсет"/>
              </a:rPr>
              <a:t>чипсета</a:t>
            </a:r>
            <a:r>
              <a:rPr lang="ru-RU" dirty="0" smtClean="0"/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endParaRPr lang="ru-RU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86517A-EE28-4750-94C4-86A928CE71B6}" type="slidenum">
              <a:rPr lang="ru-RU" smtClean="0"/>
              <a:pPr/>
              <a:t>3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86517A-EE28-4750-94C4-86A928CE71B6}" type="slidenum">
              <a:rPr lang="ru-RU" smtClean="0"/>
              <a:pPr/>
              <a:t>4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86517A-EE28-4750-94C4-86A928CE71B6}" type="slidenum">
              <a:rPr lang="ru-RU" smtClean="0"/>
              <a:pPr/>
              <a:t>7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9F6CE-2F75-498F-BAB8-6EA5ACAF54FD}" type="datetimeFigureOut">
              <a:rPr lang="ru-RU" smtClean="0"/>
              <a:pPr/>
              <a:t>21.11.2021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AF1CD-7C3C-4DE6-B4E6-38CFCB230EB1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commons.wikimedia.org/wiki/File:Bga_und_via_IMGP4531_wp.jpg?uselang=ru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ru.wikipedia.org/wiki/%D0%90%D0%BD%D0%B3%D0%BB%D0%B8%D0%B9%D1%81%D0%BA%D0%B8%D0%B9_%D1%8F%D0%B7%D1%8B%D0%BA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Материнские платы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188640"/>
            <a:ext cx="5493385" cy="5264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683568" y="5805264"/>
            <a:ext cx="5472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PGA – Pin Grid Array</a:t>
            </a:r>
            <a:endParaRPr lang="ru-RU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s://upload.wikimedia.org/wikipedia/commons/thumb/f/f6/Bga_und_via_IMGP4531_wp.jpg/220px-Bga_und_via_IMGP4531_wp.jpg">
            <a:hlinkClick r:id="rId2"/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552" y="548680"/>
            <a:ext cx="5400600" cy="396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611560" y="4869160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(</a:t>
            </a:r>
            <a:r>
              <a:rPr lang="ru-RU" dirty="0" smtClean="0">
                <a:hlinkClick r:id="rId4" tooltip="Английский язык"/>
              </a:rPr>
              <a:t>англ.</a:t>
            </a:r>
            <a:r>
              <a:rPr lang="ru-RU" dirty="0" smtClean="0"/>
              <a:t> </a:t>
            </a:r>
            <a:r>
              <a:rPr lang="ru-RU" i="1" dirty="0" err="1" smtClean="0"/>
              <a:t>Ball</a:t>
            </a:r>
            <a:r>
              <a:rPr lang="ru-RU" i="1" dirty="0" smtClean="0"/>
              <a:t> </a:t>
            </a:r>
            <a:r>
              <a:rPr lang="ru-RU" i="1" dirty="0" err="1" smtClean="0"/>
              <a:t>grid</a:t>
            </a:r>
            <a:r>
              <a:rPr lang="ru-RU" i="1" dirty="0" smtClean="0"/>
              <a:t> </a:t>
            </a:r>
            <a:r>
              <a:rPr lang="ru-RU" i="1" dirty="0" err="1" smtClean="0"/>
              <a:t>array</a:t>
            </a:r>
            <a:r>
              <a:rPr lang="ru-RU" dirty="0" smtClean="0"/>
              <a:t> — массив шариков) </a:t>
            </a:r>
            <a:endParaRPr lang="ru-RU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620688"/>
            <a:ext cx="6624736" cy="4968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403648" y="5589240"/>
            <a:ext cx="12902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PGA </a:t>
            </a:r>
            <a:r>
              <a:rPr lang="ru-RU" dirty="0" smtClean="0"/>
              <a:t> и  </a:t>
            </a:r>
            <a:r>
              <a:rPr lang="en-US" dirty="0" smtClean="0"/>
              <a:t>LGA</a:t>
            </a: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1" y="0"/>
            <a:ext cx="510822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0"/>
            <a:ext cx="6984776" cy="6741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6876256" y="188640"/>
            <a:ext cx="19442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2003</a:t>
            </a:r>
            <a:endParaRPr lang="ru-RU" dirty="0" smtClean="0"/>
          </a:p>
          <a:p>
            <a:r>
              <a:rPr lang="en-US" b="1" dirty="0" smtClean="0"/>
              <a:t>P4800E DELUX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CELERON</a:t>
            </a:r>
            <a:endParaRPr lang="ru-RU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CORE 2 DUO</a:t>
            </a:r>
            <a:endParaRPr lang="ru-RU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PENTIUM 4</a:t>
            </a:r>
            <a:endParaRPr lang="ru-RU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PENTIUM DUOAL CORE</a:t>
            </a: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6200000">
            <a:off x="-314956" y="683107"/>
            <a:ext cx="6624736" cy="5491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3825" y="219075"/>
            <a:ext cx="8896350" cy="6419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116632"/>
            <a:ext cx="8809943" cy="6480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7236296" y="6237312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mtClean="0"/>
              <a:t>2011 г</a:t>
            </a:r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8"/>
          <p:cNvGrpSpPr/>
          <p:nvPr/>
        </p:nvGrpSpPr>
        <p:grpSpPr>
          <a:xfrm>
            <a:off x="179512" y="0"/>
            <a:ext cx="6264696" cy="5976664"/>
            <a:chOff x="179512" y="0"/>
            <a:chExt cx="6264696" cy="5976664"/>
          </a:xfrm>
        </p:grpSpPr>
        <p:pic>
          <p:nvPicPr>
            <p:cNvPr id="2" name="Рисунок 1"/>
            <p:cNvPicPr/>
            <p:nvPr/>
          </p:nvPicPr>
          <p:blipFill>
            <a:blip r:embed="rId3" cstate="print">
              <a:lum contrast="40000"/>
            </a:blip>
            <a:srcRect/>
            <a:stretch>
              <a:fillRect/>
            </a:stretch>
          </p:blipFill>
          <p:spPr bwMode="auto">
            <a:xfrm>
              <a:off x="179512" y="0"/>
              <a:ext cx="6264696" cy="5976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" name="TextBox 3"/>
            <p:cNvSpPr txBox="1"/>
            <p:nvPr/>
          </p:nvSpPr>
          <p:spPr>
            <a:xfrm>
              <a:off x="2483768" y="4797152"/>
              <a:ext cx="1800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/>
                <a:t>Intel extreme turning Utility support</a:t>
              </a:r>
              <a:endParaRPr lang="ru-RU" sz="1400" b="1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483768" y="5445224"/>
              <a:ext cx="2088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Intel device protection Technology  with boot Guard</a:t>
              </a:r>
              <a:endParaRPr lang="ru-RU" sz="12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788024" y="3429000"/>
              <a:ext cx="16561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Intel rapid storage technology</a:t>
              </a:r>
              <a:endParaRPr lang="ru-RU" sz="12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716016" y="4005064"/>
              <a:ext cx="15841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Intel  smart  connect </a:t>
              </a:r>
              <a:r>
                <a:rPr lang="en-US" sz="1200" dirty="0" err="1" smtClean="0"/>
                <a:t>techology</a:t>
              </a:r>
              <a:endParaRPr lang="ru-RU" sz="1200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092280" y="260648"/>
            <a:ext cx="18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2017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7572612" cy="6669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7308304" y="404664"/>
            <a:ext cx="1584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2018</a:t>
            </a:r>
          </a:p>
          <a:p>
            <a:r>
              <a:rPr lang="ru-RU" smtClean="0"/>
              <a:t>   </a:t>
            </a:r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684076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0" y="5373216"/>
            <a:ext cx="9144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LGA 1155 выполнен в формате LGA (</a:t>
            </a:r>
            <a:r>
              <a:rPr lang="ru-RU" dirty="0" err="1" smtClean="0"/>
              <a:t>Land</a:t>
            </a:r>
            <a:r>
              <a:rPr lang="ru-RU" dirty="0" smtClean="0"/>
              <a:t> </a:t>
            </a:r>
            <a:r>
              <a:rPr lang="ru-RU" dirty="0" err="1" smtClean="0"/>
              <a:t>Grid</a:t>
            </a:r>
            <a:r>
              <a:rPr lang="ru-RU" dirty="0" smtClean="0"/>
              <a:t> </a:t>
            </a:r>
            <a:r>
              <a:rPr lang="ru-RU" dirty="0" err="1" smtClean="0"/>
              <a:t>Array</a:t>
            </a:r>
            <a:r>
              <a:rPr lang="ru-RU" dirty="0" smtClean="0"/>
              <a:t>), то есть в нем размещены подпружиненные или мягкие контакты, к которым прижимается устанавливаемый процессор. Число контактов в </a:t>
            </a:r>
            <a:r>
              <a:rPr lang="ru-RU" dirty="0" err="1" smtClean="0"/>
              <a:t>сокете</a:t>
            </a:r>
            <a:r>
              <a:rPr lang="ru-RU" dirty="0" smtClean="0"/>
              <a:t> - 1155. Размер устанавливаемых процессоров 37,5 × 37,5 мм.</a:t>
            </a:r>
          </a:p>
          <a:p>
            <a:r>
              <a:rPr lang="ru-RU" dirty="0" err="1" smtClean="0"/>
              <a:t>Land</a:t>
            </a:r>
            <a:r>
              <a:rPr lang="ru-RU" dirty="0" smtClean="0"/>
              <a:t> </a:t>
            </a:r>
            <a:r>
              <a:rPr lang="ru-RU" dirty="0" err="1" smtClean="0"/>
              <a:t>Grid</a:t>
            </a:r>
            <a:r>
              <a:rPr lang="ru-RU" dirty="0" smtClean="0"/>
              <a:t> </a:t>
            </a:r>
            <a:r>
              <a:rPr lang="ru-RU" dirty="0" err="1" smtClean="0"/>
              <a:t>Array</a:t>
            </a:r>
            <a:r>
              <a:rPr lang="ru-RU" dirty="0" smtClean="0"/>
              <a:t>  - матрица контактных площадок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</TotalTime>
  <Words>315</Words>
  <Application>Microsoft Office PowerPoint</Application>
  <PresentationFormat>Экран (4:3)</PresentationFormat>
  <Paragraphs>47</Paragraphs>
  <Slides>12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Материнские платы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Администратор</dc:creator>
  <cp:lastModifiedBy>User</cp:lastModifiedBy>
  <cp:revision>36</cp:revision>
  <dcterms:created xsi:type="dcterms:W3CDTF">2020-12-10T12:01:48Z</dcterms:created>
  <dcterms:modified xsi:type="dcterms:W3CDTF">2021-11-21T12:29:10Z</dcterms:modified>
</cp:coreProperties>
</file>

<file path=docProps/thumbnail.jpeg>
</file>